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themeOverride+xml" PartName="/ppt/theme/themeOverride3.xml"/>
  <Override ContentType="application/vnd.openxmlformats-officedocument.themeOverride+xml" PartName="/ppt/theme/themeOverride8.xml"/>
  <Override ContentType="application/vnd.openxmlformats-officedocument.themeOverride+xml" PartName="/ppt/theme/themeOverride2.xml"/>
  <Override ContentType="application/vnd.openxmlformats-officedocument.themeOverride+xml" PartName="/ppt/theme/themeOverride4.xml"/>
  <Override ContentType="application/vnd.openxmlformats-officedocument.themeOverride+xml" PartName="/ppt/theme/themeOverride7.xml"/>
  <Override ContentType="application/vnd.openxmlformats-officedocument.themeOverride+xml" PartName="/ppt/theme/themeOverride5.xml"/>
  <Override ContentType="application/vnd.openxmlformats-officedocument.themeOverride+xml" PartName="/ppt/theme/themeOverride6.xml"/>
  <Override ContentType="application/vnd.openxmlformats-officedocument.themeOverride+xml" PartName="/ppt/theme/themeOverrid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6858000" cx="9144000"/>
  <p:notesSz cx="7315200" cy="9601200"/>
  <p:embeddedFontLst>
    <p:embeddedFont>
      <p:font typeface="Arial Black"/>
      <p:regular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A260650-D520-40AD-91B5-BD6A7F5BDB9B}">
  <a:tblStyle styleId="{1A260650-D520-40AD-91B5-BD6A7F5BDB9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ArialBlack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57300" y="720725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:notes"/>
          <p:cNvSpPr txBox="1"/>
          <p:nvPr>
            <p:ph idx="11" type="ftr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©Grupo GppCom@DCO-UFRN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:notes"/>
          <p:cNvSpPr txBox="1"/>
          <p:nvPr>
            <p:ph idx="10" type="dt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31/03/2011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60" name="Google Shape;160;p10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0" name="Google Shape;170;p11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12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0" name="Google Shape;180;p12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13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9" name="Google Shape;189;p13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14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98" name="Google Shape;198;p14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15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16" name="Google Shape;216;p16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17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25" name="Google Shape;225;p17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8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35" name="Google Shape;235;p18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19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43" name="Google Shape;243;p19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2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79" name="Google Shape;79;p2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0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53" name="Google Shape;253;p20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1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63" name="Google Shape;263;p21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22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73" name="Google Shape;273;p22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23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83" name="Google Shape;283;p23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24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93" name="Google Shape;293;p24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25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02" name="Google Shape;302;p25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26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11" name="Google Shape;311;p26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27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19" name="Google Shape;319;p27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28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27" name="Google Shape;327;p28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29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36" name="Google Shape;336;p29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3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30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44" name="Google Shape;344;p30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31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53" name="Google Shape;353;p31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32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62" name="Google Shape;362;p32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33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70" name="Google Shape;370;p33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34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78" name="Google Shape;378;p34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5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35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86" name="Google Shape;386;p35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36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95" name="Google Shape;395;p36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37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04" name="Google Shape;404;p37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8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2" name="Google Shape;412;p38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13" name="Google Shape;413;p38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39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22" name="Google Shape;422;p39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4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0" name="Google Shape;430;p40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31" name="Google Shape;431;p40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" name="Google Shape;439;p41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40" name="Google Shape;440;p41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42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48" name="Google Shape;448;p42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6" name="Google Shape;456;p43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57" name="Google Shape;457;p43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4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5" name="Google Shape;465;p44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66" name="Google Shape;466;p44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5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4" name="Google Shape;474;p45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75" name="Google Shape;475;p45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6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" name="Google Shape;483;p46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84" name="Google Shape;484;p46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7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2" name="Google Shape;492;p47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93" name="Google Shape;493;p47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9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9" name="Google Shape;509;p49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10" name="Google Shape;510;p49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1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5" name="Google Shape;525;p51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26" name="Google Shape;526;p51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2:notes"/>
          <p:cNvSpPr txBox="1"/>
          <p:nvPr>
            <p:ph idx="1" type="body"/>
          </p:nvPr>
        </p:nvSpPr>
        <p:spPr>
          <a:xfrm>
            <a:off x="731213" y="4560391"/>
            <a:ext cx="5851238" cy="4319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84725" lIns="84725" spcFirstLastPara="1" rIns="84725" wrap="square" tIns="84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52:notes"/>
          <p:cNvSpPr/>
          <p:nvPr>
            <p:ph idx="2" type="sldImg"/>
          </p:nvPr>
        </p:nvSpPr>
        <p:spPr>
          <a:xfrm>
            <a:off x="1257300" y="730250"/>
            <a:ext cx="4797425" cy="35972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3:notes"/>
          <p:cNvSpPr txBox="1"/>
          <p:nvPr>
            <p:ph idx="1" type="body"/>
          </p:nvPr>
        </p:nvSpPr>
        <p:spPr>
          <a:xfrm>
            <a:off x="731213" y="4560391"/>
            <a:ext cx="5851238" cy="4319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84725" lIns="84725" spcFirstLastPara="1" rIns="84725" wrap="square" tIns="84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3:notes"/>
          <p:cNvSpPr/>
          <p:nvPr>
            <p:ph idx="2" type="sldImg"/>
          </p:nvPr>
        </p:nvSpPr>
        <p:spPr>
          <a:xfrm>
            <a:off x="1257300" y="730250"/>
            <a:ext cx="4797425" cy="35972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4:notes"/>
          <p:cNvSpPr/>
          <p:nvPr>
            <p:ph idx="2" type="sldImg"/>
          </p:nvPr>
        </p:nvSpPr>
        <p:spPr>
          <a:xfrm>
            <a:off x="1257300" y="730250"/>
            <a:ext cx="4797425" cy="35972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54:notes"/>
          <p:cNvSpPr txBox="1"/>
          <p:nvPr>
            <p:ph idx="1" type="body"/>
          </p:nvPr>
        </p:nvSpPr>
        <p:spPr>
          <a:xfrm>
            <a:off x="731213" y="4560392"/>
            <a:ext cx="5851249" cy="4319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84725" lIns="84725" spcFirstLastPara="1" rIns="84725" wrap="square" tIns="84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54:notes"/>
          <p:cNvSpPr txBox="1"/>
          <p:nvPr>
            <p:ph idx="12" type="sldNum"/>
          </p:nvPr>
        </p:nvSpPr>
        <p:spPr>
          <a:xfrm>
            <a:off x="4139955" y="9120784"/>
            <a:ext cx="317382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5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5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8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/>
          <p:nvPr/>
        </p:nvSpPr>
        <p:spPr>
          <a:xfrm>
            <a:off x="4139955" y="9120784"/>
            <a:ext cx="3173709" cy="478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9:notes"/>
          <p:cNvSpPr/>
          <p:nvPr>
            <p:ph idx="2" type="sldImg"/>
          </p:nvPr>
        </p:nvSpPr>
        <p:spPr>
          <a:xfrm>
            <a:off x="1257300" y="730250"/>
            <a:ext cx="4799013" cy="3598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731213" y="4560391"/>
            <a:ext cx="5852773" cy="432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7391400" y="62484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type="vertTitleAndTx">
  <p:cSld name="VERTICAL_TITLE_AND_VERTICAL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 rot="5400000">
            <a:off x="5591175" y="2924175"/>
            <a:ext cx="4267200" cy="2076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 rot="5400000">
            <a:off x="1362075" y="923925"/>
            <a:ext cx="4267200" cy="607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7391400" y="62484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" type="subTitle"/>
          </p:nvPr>
        </p:nvSpPr>
        <p:spPr>
          <a:xfrm>
            <a:off x="1475656" y="306896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12"/>
          <p:cNvSpPr txBox="1"/>
          <p:nvPr>
            <p:ph type="title"/>
          </p:nvPr>
        </p:nvSpPr>
        <p:spPr>
          <a:xfrm>
            <a:off x="611560" y="54868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179512" y="44624"/>
            <a:ext cx="8305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179512" y="1052736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7391400" y="62484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57200" y="1828800"/>
            <a:ext cx="8305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57200" y="2667000"/>
            <a:ext cx="4076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686300" y="2667000"/>
            <a:ext cx="4076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7391400" y="62484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7391400" y="62484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457200" y="1828800"/>
            <a:ext cx="8305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7391400" y="62484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7391400" y="62484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46" name="Google Shape;46;p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7391400" y="62484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457200" y="1828800"/>
            <a:ext cx="8305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" type="body"/>
          </p:nvPr>
        </p:nvSpPr>
        <p:spPr>
          <a:xfrm rot="5400000">
            <a:off x="2895600" y="228600"/>
            <a:ext cx="3429000" cy="83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7391400" y="62484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 amt="15000"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1828800"/>
            <a:ext cx="8305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2667000"/>
            <a:ext cx="8305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7391400" y="62484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176808" y="6489104"/>
            <a:ext cx="7059488" cy="324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Guilherme Oliveira @ GppCom  - UFRN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Guilherme.gppcom@gmail.com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hyperlink" Target="http://www.teleco.com.br/tutoriais/tutorialvoipconv/pagina_3.asp" TargetMode="External"/><Relationship Id="rId10" Type="http://schemas.openxmlformats.org/officeDocument/2006/relationships/hyperlink" Target="http://www.internethalloffame.org/tcpip-protocol-development-begin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www.niuniv.com/NIUWeb/qbank/EVEN%20SEM/BTech%20IT/IT%2063.pdf" TargetMode="External"/><Relationship Id="rId4" Type="http://schemas.openxmlformats.org/officeDocument/2006/relationships/hyperlink" Target="http://www.jose-crispim.pt/artigos/redes/redes_art/03_teoria.html" TargetMode="External"/><Relationship Id="rId9" Type="http://schemas.openxmlformats.org/officeDocument/2006/relationships/hyperlink" Target="http://essayweb.net/miscellany/datatransmission.shtml" TargetMode="External"/><Relationship Id="rId5" Type="http://schemas.openxmlformats.org/officeDocument/2006/relationships/hyperlink" Target="http://www.slideshare.net/difatta/se2-ja11-javanetworking42-audio" TargetMode="External"/><Relationship Id="rId6" Type="http://schemas.openxmlformats.org/officeDocument/2006/relationships/hyperlink" Target="http://telescript.denayer.wenk.be/~hcr/cn/idoceo/sockets.html" TargetMode="External"/><Relationship Id="rId7" Type="http://schemas.openxmlformats.org/officeDocument/2006/relationships/hyperlink" Target="http://slideplayer.com.br/slide/345648/" TargetMode="External"/><Relationship Id="rId8" Type="http://schemas.openxmlformats.org/officeDocument/2006/relationships/hyperlink" Target="http://what-when-how.com/fiber-optics/wavelength-domain-multiplexed-wdm-fiber-optic-communication-networks-part-3/" TargetMode="External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hyperlink" Target="https://pt.wikipedia.org/wiki/Domain_Name_System" TargetMode="External"/><Relationship Id="rId10" Type="http://schemas.openxmlformats.org/officeDocument/2006/relationships/hyperlink" Target="https://pt.wikipedia.org/wiki/Simple_Mail_Transfer_Protocol" TargetMode="External"/><Relationship Id="rId13" Type="http://schemas.openxmlformats.org/officeDocument/2006/relationships/hyperlink" Target="https://pt.wikipedia.org/wiki/Domain_Name_System" TargetMode="External"/><Relationship Id="rId12" Type="http://schemas.openxmlformats.org/officeDocument/2006/relationships/hyperlink" Target="https://pt.wikipedia.org/wiki/Dynamic_Host_Configuration_Protoco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languagesclassroom.blogspot.com.br/2012/02/chapter-1-introduction-to-broadband.html" TargetMode="External"/><Relationship Id="rId4" Type="http://schemas.openxmlformats.org/officeDocument/2006/relationships/hyperlink" Target="http://www.teleco.com.br/tutoriais/tutorialvoipconv/pagina_3.asp" TargetMode="External"/><Relationship Id="rId9" Type="http://schemas.openxmlformats.org/officeDocument/2006/relationships/hyperlink" Target="https://pt.wikipedia.org/wiki/File_Transfer_Protocol" TargetMode="External"/><Relationship Id="rId15" Type="http://schemas.openxmlformats.org/officeDocument/2006/relationships/hyperlink" Target="https://pt.wikipedia.org/wiki/Simple_Mail_Transfer_Protocol" TargetMode="External"/><Relationship Id="rId14" Type="http://schemas.openxmlformats.org/officeDocument/2006/relationships/hyperlink" Target="https://en.wikipedia.org/wiki/RTP_Control_Protocol" TargetMode="External"/><Relationship Id="rId5" Type="http://schemas.openxmlformats.org/officeDocument/2006/relationships/hyperlink" Target="http://penta2.ufrgs.br/rc952/trab2/atm31.html" TargetMode="External"/><Relationship Id="rId6" Type="http://schemas.openxmlformats.org/officeDocument/2006/relationships/hyperlink" Target="http://penta2.ufrgs.br/rc952/trab2/atm31.html" TargetMode="External"/><Relationship Id="rId7" Type="http://schemas.openxmlformats.org/officeDocument/2006/relationships/hyperlink" Target="https://pt.wikipedia.org/wiki/Hypertext_Transfer_Protocol" TargetMode="External"/><Relationship Id="rId8" Type="http://schemas.openxmlformats.org/officeDocument/2006/relationships/hyperlink" Target="https://pt.wikipedia.org/wiki/Hypertext_Transfer_Protocol" TargetMode="External"/></Relationships>
</file>

<file path=ppt/slides/_rels/slide53.xml.rels><?xml version="1.0" encoding="UTF-8" standalone="yes"?><Relationships xmlns="http://schemas.openxmlformats.org/package/2006/relationships"><Relationship Id="rId11" Type="http://schemas.openxmlformats.org/officeDocument/2006/relationships/hyperlink" Target="http://www.teleco.com.br/tutoriais/tutorialpushtotalk2/pagina_2.asp" TargetMode="External"/><Relationship Id="rId10" Type="http://schemas.openxmlformats.org/officeDocument/2006/relationships/hyperlink" Target="http://www.seucurso.com.br/index.php?option=com_content&amp;view=article&amp;id=248:o-protocolo-udp&amp;catid=906:diversos&amp;Itemid=70" TargetMode="External"/><Relationship Id="rId13" Type="http://schemas.openxmlformats.org/officeDocument/2006/relationships/hyperlink" Target="http://www.teleco.com.br/tutoriais/tutorialpushtotalk2/pagina_2.asp" TargetMode="External"/><Relationship Id="rId12" Type="http://schemas.openxmlformats.org/officeDocument/2006/relationships/hyperlink" Target="https://pt.wikipedia.org/wiki/Internet_Control_Message_Protoco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tools.ietf.org/html/rfc3550" TargetMode="External"/><Relationship Id="rId4" Type="http://schemas.openxmlformats.org/officeDocument/2006/relationships/hyperlink" Target="https://en.wikipedia.org/wiki/Real-time_Transport_Protocol" TargetMode="External"/><Relationship Id="rId9" Type="http://schemas.openxmlformats.org/officeDocument/2006/relationships/hyperlink" Target="http://www.cin.ufpe.br/~prsg/TCP.pdf" TargetMode="External"/><Relationship Id="rId15" Type="http://schemas.openxmlformats.org/officeDocument/2006/relationships/hyperlink" Target="http://www.cin.ufpe.br/~prsg/TCP.pdf" TargetMode="External"/><Relationship Id="rId14" Type="http://schemas.openxmlformats.org/officeDocument/2006/relationships/hyperlink" Target="http://www.seucurso.com.br/index.php?option=com_content&amp;view=article&amp;id=248:o-protocolo-udp&amp;catid=906:diversos&amp;Itemid=70" TargetMode="External"/><Relationship Id="rId5" Type="http://schemas.openxmlformats.org/officeDocument/2006/relationships/hyperlink" Target="https://en.wikipedia.org/wiki/RTP_Control_Protocol" TargetMode="External"/><Relationship Id="rId6" Type="http://schemas.openxmlformats.org/officeDocument/2006/relationships/hyperlink" Target="http://www.speedguide.net/port.php?port=5004" TargetMode="External"/><Relationship Id="rId7" Type="http://schemas.openxmlformats.org/officeDocument/2006/relationships/hyperlink" Target="http://www.speedguide.net/port.php?port=5004" TargetMode="External"/><Relationship Id="rId8" Type="http://schemas.openxmlformats.org/officeDocument/2006/relationships/hyperlink" Target="https://pt.wikipedia.org/wiki/Transmission_Control_Protocol" TargetMode="External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hyperlink" Target="http://www.ppgia.pucpr.br/~jamhour/Pessoal/Mestrado/TARC/IPv6Trans.pdf" TargetMode="External"/><Relationship Id="rId10" Type="http://schemas.openxmlformats.org/officeDocument/2006/relationships/hyperlink" Target="http://www.ppgia.pucpr.br/~jamhour/Pessoal/Mestrado/TARC/IPv6Trans.pdf" TargetMode="External"/><Relationship Id="rId12" Type="http://schemas.openxmlformats.org/officeDocument/2006/relationships/hyperlink" Target="http://www.ppgia.pucpr.br/~jamhour/Pessoal/Mestrado/TARC/IPv6Trans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www.teleco.com.br/ieee802.asp" TargetMode="External"/><Relationship Id="rId4" Type="http://schemas.openxmlformats.org/officeDocument/2006/relationships/hyperlink" Target="http://www.teleco.com.br/tutoriais/tutorialredeswlanI/pagina_5.asp" TargetMode="External"/><Relationship Id="rId9" Type="http://schemas.openxmlformats.org/officeDocument/2006/relationships/hyperlink" Target="https://en.wikipedia.org/wiki/IPv4" TargetMode="External"/><Relationship Id="rId5" Type="http://schemas.openxmlformats.org/officeDocument/2006/relationships/hyperlink" Target="http://www.teleco.com.br/tutoriais/tutorialredeswlanI/pagina_5.asp" TargetMode="External"/><Relationship Id="rId6" Type="http://schemas.openxmlformats.org/officeDocument/2006/relationships/hyperlink" Target="http://www.teleco.com.br/tutoriais/tutorialredeswlanI/pagina_5.asp" TargetMode="External"/><Relationship Id="rId7" Type="http://schemas.openxmlformats.org/officeDocument/2006/relationships/hyperlink" Target="http://www.teleco.com.br/tutoriais/tutorialredeswlanI/pagina_5.asp" TargetMode="External"/><Relationship Id="rId8" Type="http://schemas.openxmlformats.org/officeDocument/2006/relationships/hyperlink" Target="https://en.wikipedia.org/wiki/IPv4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www.dco.ct.ufrn.br/docs/Grupo_GppComv14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/>
          <p:nvPr/>
        </p:nvSpPr>
        <p:spPr>
          <a:xfrm>
            <a:off x="0" y="5733255"/>
            <a:ext cx="9144000" cy="1124745"/>
          </a:xfrm>
          <a:prstGeom prst="roundRect">
            <a:avLst>
              <a:gd fmla="val 10000" name="adj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6176" y="476672"/>
            <a:ext cx="2635834" cy="108012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/>
        </p:nvSpPr>
        <p:spPr>
          <a:xfrm>
            <a:off x="323528" y="2420888"/>
            <a:ext cx="842493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Rede de Computadores</a:t>
            </a:r>
            <a:endParaRPr b="1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251520" y="5930116"/>
            <a:ext cx="87129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Universidade Federal do Rio Grande do Norte (UFRN)</a:t>
            </a:r>
            <a:endParaRPr b="0" i="0" sz="28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gppcom_logotipo.jpg" id="72" name="Google Shape;72;p13"/>
          <p:cNvPicPr preferRelativeResize="0"/>
          <p:nvPr/>
        </p:nvPicPr>
        <p:blipFill rotWithShape="1">
          <a:blip r:embed="rId4">
            <a:alphaModFix/>
          </a:blip>
          <a:srcRect b="13954" l="5416" r="4652" t="7483"/>
          <a:stretch/>
        </p:blipFill>
        <p:spPr>
          <a:xfrm>
            <a:off x="251520" y="332656"/>
            <a:ext cx="2220878" cy="145505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>
            <a:off x="323528" y="4149080"/>
            <a:ext cx="806489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1736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Guilherme Oliveira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1736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GppCom/DCO/UFRN</a:t>
            </a:r>
            <a:endParaRPr b="1" i="0" sz="2400" u="none" cap="none" strike="noStrike">
              <a:solidFill>
                <a:srgbClr val="17365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dco.jpg" id="74" name="Google Shape;7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9832" y="476672"/>
            <a:ext cx="2694195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/>
          <p:nvPr/>
        </p:nvSpPr>
        <p:spPr>
          <a:xfrm>
            <a:off x="827584" y="5157192"/>
            <a:ext cx="80648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1736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Natal, 11/07/2016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Conceitos básicos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b="41999" l="0" r="47314" t="0"/>
          <a:stretch/>
        </p:blipFill>
        <p:spPr>
          <a:xfrm>
            <a:off x="6429388" y="857232"/>
            <a:ext cx="2428892" cy="207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4">
            <a:alphaModFix/>
          </a:blip>
          <a:srcRect b="24803" l="14338" r="53124" t="33203"/>
          <a:stretch/>
        </p:blipFill>
        <p:spPr>
          <a:xfrm>
            <a:off x="4572000" y="3071810"/>
            <a:ext cx="4214842" cy="2857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357158" y="1000108"/>
            <a:ext cx="5184576" cy="4286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Porta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 aplicações de um host;</a:t>
            </a:r>
            <a:endParaRPr/>
          </a:p>
          <a:p>
            <a:pPr indent="-342900" lvl="1" marL="8001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Possibilita que o host execute várias aplicações.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Socket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o </a:t>
            </a: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endpoint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uma comunicação;</a:t>
            </a:r>
            <a:endParaRPr/>
          </a:p>
          <a:p>
            <a:pPr indent="-342900" lvl="1" marL="8001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Combinação de um endereço IP e uma porta.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1" marL="8001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Comutação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b="48629" l="0" r="0" t="0"/>
          <a:stretch/>
        </p:blipFill>
        <p:spPr>
          <a:xfrm>
            <a:off x="2051720" y="2204864"/>
            <a:ext cx="4714908" cy="1428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395536" y="1124744"/>
            <a:ext cx="8352928" cy="439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Comutação de circuito: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necessário o estabelecimento de uma conexão física fim-a-fim (cabo, frequência, potência são dedicados do início ao fim da conexão);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Comutação de pacote: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informação é quebrada em pacotes. O meio de transmissão é compartilhado e utiliza o conceito de armazenamento e envio. Necessita de memória nos nós.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 b="0" l="0" r="0" t="51370"/>
          <a:stretch/>
        </p:blipFill>
        <p:spPr>
          <a:xfrm>
            <a:off x="1835696" y="4740753"/>
            <a:ext cx="4714908" cy="1352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323528" y="274637"/>
            <a:ext cx="8363272" cy="796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mes New Roman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Circuito vs pacote</a:t>
            </a:r>
            <a:endParaRPr b="0" i="0" sz="32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3" name="Google Shape;183;p24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467544" y="5517232"/>
            <a:ext cx="8352928" cy="769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Comutação de pacote leva vantagem, porém insere overhead.</a:t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5" name="Google Shape;185;p24"/>
          <p:cNvGraphicFramePr/>
          <p:nvPr/>
        </p:nvGraphicFramePr>
        <p:xfrm>
          <a:off x="683568" y="13407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{1A260650-D520-40AD-91B5-BD6A7F5BDB9B}</a:tableStyleId>
              </a:tblPr>
              <a:tblGrid>
                <a:gridCol w="4680525"/>
                <a:gridCol w="1584175"/>
                <a:gridCol w="1728200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Item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Comutação de Circuitos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Comutação de pacotes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Configuração de chamadas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Obrigatória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Não necessária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Caminho físico dedicado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Sim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Não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Informação</a:t>
                      </a:r>
                      <a:r>
                        <a:rPr lang="en-US" sz="1800"/>
                        <a:t> a ser transmitida segue o mesmo caminho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Sim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Não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Informação</a:t>
                      </a:r>
                      <a:r>
                        <a:rPr lang="en-US" sz="1800"/>
                        <a:t> a ser transmitida chega em ordem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Sim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Não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Reserva da largura</a:t>
                      </a:r>
                      <a:r>
                        <a:rPr lang="en-US" sz="1800"/>
                        <a:t> de banda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Fixa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Dinâmica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Largura</a:t>
                      </a:r>
                      <a:r>
                        <a:rPr lang="en-US" sz="1800"/>
                        <a:t> de banda desperdiçada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Sim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Não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 falha de um equipamento é fatal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Sim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Não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457200" y="274637"/>
            <a:ext cx="8229600" cy="654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Primitivas de serviço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6156176" y="1600200"/>
            <a:ext cx="2530624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9146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357158" y="1000108"/>
            <a:ext cx="8463314" cy="5237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Serviços são especificados por um conjunto de primitivas (operações) disponíveis;</a:t>
            </a:r>
            <a:endParaRPr/>
          </a:p>
          <a:p>
            <a:pPr indent="-342900" lvl="1" marL="8001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serviço utiliza um conjunto de classes;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Classes de Serviço</a:t>
            </a:r>
            <a:endParaRPr/>
          </a:p>
          <a:p>
            <a:pPr indent="-342900" lvl="1" marL="8001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Request;</a:t>
            </a:r>
            <a:endParaRPr/>
          </a:p>
          <a:p>
            <a:pPr indent="-342900" lvl="1" marL="8001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Indication;</a:t>
            </a:r>
            <a:endParaRPr/>
          </a:p>
          <a:p>
            <a:pPr indent="-342900" lvl="1" marL="8001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Response;</a:t>
            </a:r>
            <a:endParaRPr/>
          </a:p>
          <a:p>
            <a:pPr indent="-342900" lvl="1" marL="8001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Confirm.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Serviço confirmado: utiliza 4 primitivas;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Serviço não-confirmado: utiliza apenas as primitivas Request e Indication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1" marL="8001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Primitivas de serviço (exemplo)</a:t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12" y="1700211"/>
            <a:ext cx="4190999" cy="1933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/>
        </p:nvSpPr>
        <p:spPr>
          <a:xfrm>
            <a:off x="468312" y="3730625"/>
            <a:ext cx="4248149" cy="3127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"/>
              <a:buFont typeface="Calibri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CONNECT.request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375"/>
              <a:buFont typeface="Calibri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João disca o número do telefone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375"/>
              <a:buFont typeface="Calibri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CONNECT.indication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375"/>
              <a:buFont typeface="Calibri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Maria escuta o telefone tocar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375"/>
              <a:buFont typeface="Calibri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CONNECT.response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375"/>
              <a:buFont typeface="Calibri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Maria atende o telefone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375"/>
              <a:buFont typeface="Calibri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CONNECT.confirm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375"/>
              <a:buFont typeface="Calibri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João escuta que a ligação foi completada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5084762" y="1554162"/>
            <a:ext cx="3816349" cy="393064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DATA.request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João convida Maria para jantar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DATA.indication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Maria escuta o convite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DATA.response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Maria aceita o convite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DATA.confirm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João escuta o aceite do convite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DISCONNECT.request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João desliga o telefone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DISCONNECT.indication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Maria percebe que a ligação foi encerrada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Objetivos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1" name="Google Shape;211;p27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611560" y="1412776"/>
            <a:ext cx="7962678" cy="16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Segunda parte</a:t>
            </a:r>
            <a:endParaRPr/>
          </a:p>
          <a:p>
            <a:pPr indent="-342900" lvl="1" marL="8001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referência OSI</a:t>
            </a:r>
            <a:endParaRPr/>
          </a:p>
          <a:p>
            <a:pPr indent="-342900" lvl="1" marL="8001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TCP/IP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428596" y="142852"/>
            <a:ext cx="8229600" cy="654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Modelo OSI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6156176" y="1600200"/>
            <a:ext cx="2530624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9146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8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395536" y="1052736"/>
            <a:ext cx="8280920" cy="16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Contexto: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Existiam diversas redes no final dos anos 70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  A ISO propôs o modelo como forma de padronização.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modelo é baseado em camadas. Por quê?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  Cada camada executa uma tarefa específica;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   Autonomia;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-    Facilidade de verificar erros e promover mudanças.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pilha de camadas reflete bem a relação de sustentação;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Dividir para conquistar.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179512" y="44624"/>
            <a:ext cx="8305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Contribuições do modelo OSI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214282" y="928670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modelo OSI estabelece alguns conceitos fundamentais: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Serviço: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conjunto de primitivas que cada camada oferece à camada superior;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Interface: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como uma camada acessa um serviço provido;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Protocolo: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a regra que define uma cominucação.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o formato e as ações que devem ser tomadas.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9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9"/>
          <p:cNvSpPr/>
          <p:nvPr/>
        </p:nvSpPr>
        <p:spPr>
          <a:xfrm>
            <a:off x="0" y="6309320"/>
            <a:ext cx="5148064" cy="54868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680" y="3789040"/>
            <a:ext cx="5616624" cy="273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179512" y="44624"/>
            <a:ext cx="8305800" cy="109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Modelo OSI e o paradigma da orientação a objetos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214282" y="1428736"/>
            <a:ext cx="8583488" cy="5072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 objeto tem um conjunto de métodos, que os processos externos invocam: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Camada;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semântica desses métodos define o conjunto de serviços que o objeto oferece: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Serviço;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parâmetros e os resultados dos métodos: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Interface;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código interno do objeto não é visível: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Protocolo.</a:t>
            </a:r>
            <a:endParaRPr/>
          </a:p>
        </p:txBody>
      </p:sp>
      <p:sp>
        <p:nvSpPr>
          <p:cNvPr id="239" name="Google Shape;239;p30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Camada física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4408487" y="2781300"/>
            <a:ext cx="4032249" cy="310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662" y="1412875"/>
            <a:ext cx="3305174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1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4211960" y="2708920"/>
            <a:ext cx="4464496" cy="3672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Transmite efetivamente os bits;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Estratégias de modulação e codificação;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Estabelece a interface física entre dispositivos e adapta o sinal ao meio de transmissão;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PDU: Bit.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179512" y="44624"/>
            <a:ext cx="8305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Objetivos</a:t>
            </a:r>
            <a:endParaRPr/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179512" y="1052736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Primeira Parte	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Apresentar conceitos e elementos básicos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Definição, topologia, escala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Conceitos básicos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Segunda Parte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Discutir sobre o modelo de referência OSI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Terceira Parte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Comparar modelo OSI X modelo TCP/IP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Apresentar os principais protocolos TCP/IP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Camada de enlace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-3564904" y="1484784"/>
            <a:ext cx="4032249" cy="3692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12" y="1412875"/>
            <a:ext cx="3057525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4211960" y="1628800"/>
            <a:ext cx="4464496" cy="3672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Comunicação confiável entre nós adjacentes dentro da mesma tecnologia de rede;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 um esquema de endereçamento físico (MAC) e controle de acesso ao meio;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Controle de fluxo, detecção de erro (nível de bit);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PDU: Frame.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Camada de rede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4716462" y="1917700"/>
            <a:ext cx="3887786" cy="2833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12" y="1412875"/>
            <a:ext cx="3419474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4211960" y="1628800"/>
            <a:ext cx="4464496" cy="3672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Encaminhamento de pacotes entre redes através de tabelas de roteamento;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 um esquema de endereçamento lógico (IP);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Controle e prevenção de congestionamento;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PDU: Pacote.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Camada de transporte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-4212976" y="1772816"/>
            <a:ext cx="4464050" cy="310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12" y="1412875"/>
            <a:ext cx="3076574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4211960" y="1628800"/>
            <a:ext cx="4464496" cy="3672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Camada fim-a-fim. Garante que os pacotes encapsulados em um segmento cheguem ao destino corretamente;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Controle de fluxo e congestionamento;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Multiplexação a nível de pacote (várias conexões de transporte compartilhando a mesma conexão de rede);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PDU: Segmento. 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Camada de sessão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86" name="Google Shape;28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12" y="1412875"/>
            <a:ext cx="3352799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 txBox="1"/>
          <p:nvPr/>
        </p:nvSpPr>
        <p:spPr>
          <a:xfrm>
            <a:off x="-4103687" y="1268760"/>
            <a:ext cx="4103687" cy="2306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5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4211960" y="1628800"/>
            <a:ext cx="4464496" cy="3672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Localiza os serviços de rede para um usuário;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Gerencia diálogos entre aplicações;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Estratégias de sincronização.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Camada de apresentação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00" y="1412875"/>
            <a:ext cx="38862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6"/>
          <p:cNvSpPr txBox="1"/>
          <p:nvPr/>
        </p:nvSpPr>
        <p:spPr>
          <a:xfrm>
            <a:off x="4701268" y="1483050"/>
            <a:ext cx="4176464" cy="3672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 a sintaxe e a semântica dos dados sendo transmitidos;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Serviços de criptografia de dados;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Serviços de compressão de dados.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Camada de aplicação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05" name="Google Shape;30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600" y="1412875"/>
            <a:ext cx="3152775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7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7"/>
          <p:cNvSpPr txBox="1"/>
          <p:nvPr/>
        </p:nvSpPr>
        <p:spPr>
          <a:xfrm>
            <a:off x="4701268" y="1483050"/>
            <a:ext cx="4176464" cy="2882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Disponibiliza serviço para as aplicações dos usuários: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Transferência de arquivos;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Serviço de correio;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Emulação de terminais;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 do modelo OSI com os processos dos usuários.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Objetivos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14" name="Google Shape;314;p38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8"/>
          <p:cNvSpPr txBox="1"/>
          <p:nvPr/>
        </p:nvSpPr>
        <p:spPr>
          <a:xfrm>
            <a:off x="611560" y="1412776"/>
            <a:ext cx="7962678" cy="16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Terceira parte</a:t>
            </a:r>
            <a:endParaRPr/>
          </a:p>
          <a:p>
            <a:pPr indent="-342900" lvl="1" marL="8001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Protocolos TCP/IP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type="title"/>
          </p:nvPr>
        </p:nvSpPr>
        <p:spPr>
          <a:xfrm>
            <a:off x="179512" y="44624"/>
            <a:ext cx="8305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TCP/IP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22" name="Google Shape;322;p39"/>
          <p:cNvSpPr txBox="1"/>
          <p:nvPr>
            <p:ph idx="1" type="body"/>
          </p:nvPr>
        </p:nvSpPr>
        <p:spPr>
          <a:xfrm>
            <a:off x="214282" y="785794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ARPANET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Rede comutada por pacote ligada ao departamento de defesa americano;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Anos 70 (Guerra fria);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Era necessária uma rede distribuída;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Rede roteável;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Universidades e repartições públicas entraram utilizando linhas telefônicas dedicadas;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ARPANET amadureceu e ficou conhecida pelos seus principais protocolos;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o modelo de referência da Internet.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9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179512" y="44624"/>
            <a:ext cx="8305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Comparativo OSI X TCP/IP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30" name="Google Shape;330;p40"/>
          <p:cNvSpPr txBox="1"/>
          <p:nvPr>
            <p:ph idx="1" type="body"/>
          </p:nvPr>
        </p:nvSpPr>
        <p:spPr>
          <a:xfrm>
            <a:off x="611560" y="857232"/>
            <a:ext cx="8114772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Semelhanças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Ambos se baseiam no conceito de “pilhas de protocolos independentes”;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Camadas têm praticamente as mesmas funções.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Diferenças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Número de camadas;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0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9952" y="3143248"/>
            <a:ext cx="4926012" cy="307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>
            <p:ph type="title"/>
          </p:nvPr>
        </p:nvSpPr>
        <p:spPr>
          <a:xfrm>
            <a:off x="179512" y="44624"/>
            <a:ext cx="8305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Comparativo OSI X TCP/IP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39" name="Google Shape;339;p41"/>
          <p:cNvSpPr txBox="1"/>
          <p:nvPr>
            <p:ph idx="1" type="body"/>
          </p:nvPr>
        </p:nvSpPr>
        <p:spPr>
          <a:xfrm>
            <a:off x="142844" y="714356"/>
            <a:ext cx="8583488" cy="55007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Protocolos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modelo OSI veio antes dos protocolos (flexível, porém genérico);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modelo TCP/IP nasceu dos protocolos.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Conceitos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modelo OSI criou os conceitos de serviço, interface e protocolo;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Modelo TCP/IP não os diferencia com clareza;</a:t>
            </a:r>
            <a:endParaRPr/>
          </a:p>
          <a:p>
            <a:pPr indent="-228600" lvl="2" marL="1143000" marR="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Não é um modelo interessante para se criar diferentes redes. Porém é o modelo da internet (rede das redes).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Camada de rede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Modelo OSI é compatível com comunicação orientado à conexão e sem conexão;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modelo TCP/IP é compatível apenas com comunicação sem conexão.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Camada de transporte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modelo TCP/IP é compatível com comunicação orientado à conexão e sem conexão;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Modelo OSI é compatível apenas com comunicação com conexão.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1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Definição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323528" y="1124744"/>
            <a:ext cx="8352928" cy="4536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uma rede de computadores?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conjunto de computadores autônomos interconectados que trocam informações [Tenembaum,2003].</a:t>
            </a:r>
            <a:endParaRPr/>
          </a:p>
        </p:txBody>
      </p:sp>
      <p:pic>
        <p:nvPicPr>
          <p:cNvPr descr="http://www.cesed.br/portal/wp-content/uploads/2013/10/redes-330x229.jpg" id="92" name="Google Shape;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3808" y="3284984"/>
            <a:ext cx="3935338" cy="2730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/>
          <p:nvPr>
            <p:ph type="title"/>
          </p:nvPr>
        </p:nvSpPr>
        <p:spPr>
          <a:xfrm>
            <a:off x="179512" y="44624"/>
            <a:ext cx="8305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Contribuições do modelo TCP/IP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47" name="Google Shape;347;p42"/>
          <p:cNvSpPr txBox="1"/>
          <p:nvPr>
            <p:ph idx="1" type="body"/>
          </p:nvPr>
        </p:nvSpPr>
        <p:spPr>
          <a:xfrm>
            <a:off x="395536" y="857232"/>
            <a:ext cx="8187952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Protocolos;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Camada de transporte é visível ao usuário;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modelo TCP/IP permite que o usuário escolha se deseja uma comunicação com ou sem conexão;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Internet;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Então, utilizamos o modelo OSI ou o modelo TCP/IP?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OSI modificado com foco nos protocolos TCP/IP (híbrido).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2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8860" y="4786322"/>
            <a:ext cx="3971922" cy="1398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type="title"/>
          </p:nvPr>
        </p:nvSpPr>
        <p:spPr>
          <a:xfrm>
            <a:off x="179512" y="44624"/>
            <a:ext cx="8305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Encapsulamento TCP/IP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56" name="Google Shape;356;p43"/>
          <p:cNvSpPr txBox="1"/>
          <p:nvPr>
            <p:ph idx="1" type="body"/>
          </p:nvPr>
        </p:nvSpPr>
        <p:spPr>
          <a:xfrm>
            <a:off x="142844" y="714356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camada adiciona overhead;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Borda da rede;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Todas as camadas;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Núcleo da rede;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Camadas de rede, enlace e física.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/>
          </a:p>
          <a:p>
            <a: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3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32" y="3143248"/>
            <a:ext cx="4943475" cy="3376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title"/>
          </p:nvPr>
        </p:nvSpPr>
        <p:spPr>
          <a:xfrm>
            <a:off x="179512" y="44624"/>
            <a:ext cx="8305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Protocolos de aplicação TCP/IP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65" name="Google Shape;365;p44"/>
          <p:cNvSpPr txBox="1"/>
          <p:nvPr>
            <p:ph idx="1" type="body"/>
          </p:nvPr>
        </p:nvSpPr>
        <p:spPr>
          <a:xfrm>
            <a:off x="214282" y="928670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 (</a:t>
            </a:r>
            <a:r>
              <a:rPr b="1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Hypertext Transfer Protocol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[TCP 80]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Protocolo utilizado para sistemas de informação hipermídia;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a base para a comunicação de dados na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World Wide Web.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FTP (</a:t>
            </a:r>
            <a:r>
              <a:rPr b="1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 Transfer Protocol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[TCP 20 - Dados]          [TCP 21 - Controle]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Protocolo utilizado para a transferência de arquivos de forma rápida e versátil.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SMTP (</a:t>
            </a:r>
            <a:r>
              <a:rPr b="1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Mail Transfer Protocol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[TCP 25]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Protocolo baseado em texto, padrão para envio de emails através da Internet.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DNS (</a:t>
            </a:r>
            <a:r>
              <a:rPr b="1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Domain Name System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[UDP 53]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 hierárquico responsável pela tradução nome - endereço IP;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Existem 13 servidores raiz espalhados pelo mundo.</a:t>
            </a:r>
            <a:endParaRPr/>
          </a:p>
          <a:p>
            <a:pPr indent="-127000" lvl="2" marL="1143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4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/>
          <p:nvPr>
            <p:ph type="title"/>
          </p:nvPr>
        </p:nvSpPr>
        <p:spPr>
          <a:xfrm>
            <a:off x="179512" y="44624"/>
            <a:ext cx="8305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Protocolos de aplicação TCP/IP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73" name="Google Shape;373;p45"/>
          <p:cNvSpPr txBox="1"/>
          <p:nvPr>
            <p:ph idx="1" type="body"/>
          </p:nvPr>
        </p:nvSpPr>
        <p:spPr>
          <a:xfrm>
            <a:off x="142844" y="928670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DHCP (</a:t>
            </a:r>
            <a:r>
              <a:rPr b="1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Dynamic Host Configuration Protocol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[UDP 67 Request] [UDP 68 Response]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Protocolo que oferece configuração dinâmica de endereços IP;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 o modelo cliente/servidor.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RTP e RTCP (</a:t>
            </a:r>
            <a:r>
              <a:rPr b="1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Transport Protocol &amp; RTP Control Protocol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[UDP]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RTP é um protocolo de entrega de pacotes de áudio e vídeo em tempo real;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RTCP é utilizado em conjunto com o RTP;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Enquanto o RTP transporta, efetivamente, os pacotes de dados. O RTCP monitora a transmissão e estabelece mecanismos de QoS.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5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 txBox="1"/>
          <p:nvPr>
            <p:ph type="title"/>
          </p:nvPr>
        </p:nvSpPr>
        <p:spPr>
          <a:xfrm>
            <a:off x="179512" y="44624"/>
            <a:ext cx="8305800" cy="109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Protocolos de transporte TCP/IP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81" name="Google Shape;381;p46"/>
          <p:cNvSpPr txBox="1"/>
          <p:nvPr>
            <p:ph idx="1" type="body"/>
          </p:nvPr>
        </p:nvSpPr>
        <p:spPr>
          <a:xfrm>
            <a:off x="214282" y="1285860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TCP (</a:t>
            </a:r>
            <a:r>
              <a:rPr b="1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Transmission Control Protocol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Protocolo de transporte utilizado por aplicações que necessitam garantia de entrega;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Garante a entrega através do uso de ACK;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Entrega ordenada;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Controle de fluxo através de um buffer chamado janela de transmissão;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Protocolo responsável por encapsular os pacotes IP em segmentos;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Orientado à conexão (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Handshake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6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type="title"/>
          </p:nvPr>
        </p:nvSpPr>
        <p:spPr>
          <a:xfrm>
            <a:off x="179512" y="44624"/>
            <a:ext cx="8305800" cy="526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Handshake TCP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89" name="Google Shape;389;p47"/>
          <p:cNvSpPr txBox="1"/>
          <p:nvPr>
            <p:ph idx="1" type="body"/>
          </p:nvPr>
        </p:nvSpPr>
        <p:spPr>
          <a:xfrm>
            <a:off x="214282" y="785794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Estabelecimento de conexão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7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47"/>
          <p:cNvPicPr preferRelativeResize="0"/>
          <p:nvPr/>
        </p:nvPicPr>
        <p:blipFill rotWithShape="1">
          <a:blip r:embed="rId3">
            <a:alphaModFix/>
          </a:blip>
          <a:srcRect b="26028" l="80772" r="2958" t="42294"/>
          <a:stretch/>
        </p:blipFill>
        <p:spPr>
          <a:xfrm>
            <a:off x="1403648" y="1556792"/>
            <a:ext cx="3960440" cy="3936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8"/>
          <p:cNvSpPr txBox="1"/>
          <p:nvPr>
            <p:ph type="title"/>
          </p:nvPr>
        </p:nvSpPr>
        <p:spPr>
          <a:xfrm>
            <a:off x="179512" y="44624"/>
            <a:ext cx="8305800" cy="526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Handshake TCP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98" name="Google Shape;398;p48"/>
          <p:cNvSpPr txBox="1"/>
          <p:nvPr>
            <p:ph idx="1" type="body"/>
          </p:nvPr>
        </p:nvSpPr>
        <p:spPr>
          <a:xfrm>
            <a:off x="214282" y="785794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Transferência de dados</a:t>
            </a:r>
            <a:endParaRPr/>
          </a:p>
        </p:txBody>
      </p:sp>
      <p:sp>
        <p:nvSpPr>
          <p:cNvPr id="399" name="Google Shape;399;p48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48"/>
          <p:cNvPicPr preferRelativeResize="0"/>
          <p:nvPr/>
        </p:nvPicPr>
        <p:blipFill rotWithShape="1">
          <a:blip r:embed="rId3">
            <a:alphaModFix/>
          </a:blip>
          <a:srcRect b="42251" l="14860" r="69157" t="30180"/>
          <a:stretch/>
        </p:blipFill>
        <p:spPr>
          <a:xfrm>
            <a:off x="1331640" y="1484784"/>
            <a:ext cx="4233732" cy="4104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/>
          <p:nvPr>
            <p:ph type="title"/>
          </p:nvPr>
        </p:nvSpPr>
        <p:spPr>
          <a:xfrm>
            <a:off x="179512" y="44624"/>
            <a:ext cx="8305800" cy="526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Handshake TCP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07" name="Google Shape;407;p49"/>
          <p:cNvSpPr txBox="1"/>
          <p:nvPr>
            <p:ph idx="1" type="body"/>
          </p:nvPr>
        </p:nvSpPr>
        <p:spPr>
          <a:xfrm>
            <a:off x="214282" y="785794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Término da conexão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9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49"/>
          <p:cNvPicPr preferRelativeResize="0"/>
          <p:nvPr/>
        </p:nvPicPr>
        <p:blipFill rotWithShape="1">
          <a:blip r:embed="rId3">
            <a:alphaModFix/>
          </a:blip>
          <a:srcRect b="11984" l="80962" r="3150" t="65754"/>
          <a:stretch/>
        </p:blipFill>
        <p:spPr>
          <a:xfrm>
            <a:off x="1331640" y="1484784"/>
            <a:ext cx="4608512" cy="4141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>
            <p:ph type="title"/>
          </p:nvPr>
        </p:nvSpPr>
        <p:spPr>
          <a:xfrm>
            <a:off x="179512" y="44624"/>
            <a:ext cx="8305800" cy="669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Segmento TCP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16" name="Google Shape;416;p50"/>
          <p:cNvSpPr txBox="1"/>
          <p:nvPr>
            <p:ph idx="1" type="body"/>
          </p:nvPr>
        </p:nvSpPr>
        <p:spPr>
          <a:xfrm>
            <a:off x="214282" y="642918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Portas de origem e destino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Identificam a aplicação na origem e destino;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 de sequência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 o segmento no fluxo dos dados;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 de confirmação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 do ACK;</a:t>
            </a:r>
            <a:endParaRPr/>
          </a:p>
        </p:txBody>
      </p:sp>
      <p:sp>
        <p:nvSpPr>
          <p:cNvPr id="417" name="Google Shape;417;p50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50"/>
          <p:cNvPicPr preferRelativeResize="0"/>
          <p:nvPr/>
        </p:nvPicPr>
        <p:blipFill rotWithShape="1">
          <a:blip r:embed="rId3">
            <a:alphaModFix/>
          </a:blip>
          <a:srcRect b="23629" l="33309" r="34150" t="34248"/>
          <a:stretch/>
        </p:blipFill>
        <p:spPr>
          <a:xfrm>
            <a:off x="2428860" y="3000372"/>
            <a:ext cx="4071966" cy="3000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/>
          <p:nvPr>
            <p:ph type="title"/>
          </p:nvPr>
        </p:nvSpPr>
        <p:spPr>
          <a:xfrm>
            <a:off x="179512" y="44624"/>
            <a:ext cx="8305800" cy="669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Segmento TCP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25" name="Google Shape;425;p51"/>
          <p:cNvSpPr txBox="1"/>
          <p:nvPr>
            <p:ph idx="1" type="body"/>
          </p:nvPr>
        </p:nvSpPr>
        <p:spPr>
          <a:xfrm>
            <a:off x="214282" y="642918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Tamanho da cabeçalho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Tamanho da janela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número de segmentos que irão trafegar sem o recebimento de ACK;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Checksum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Código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utilizado para verificação de erros;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1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51"/>
          <p:cNvPicPr preferRelativeResize="0"/>
          <p:nvPr/>
        </p:nvPicPr>
        <p:blipFill rotWithShape="1">
          <a:blip r:embed="rId3">
            <a:alphaModFix/>
          </a:blip>
          <a:srcRect b="23629" l="33309" r="34150" t="34248"/>
          <a:stretch/>
        </p:blipFill>
        <p:spPr>
          <a:xfrm>
            <a:off x="2428860" y="3071810"/>
            <a:ext cx="4071966" cy="3000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Topologia da rede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16797" l="28492" r="30147" t="25586"/>
          <a:stretch/>
        </p:blipFill>
        <p:spPr>
          <a:xfrm>
            <a:off x="4211960" y="2022470"/>
            <a:ext cx="4714876" cy="42148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6228184" y="332656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179512" y="1340768"/>
            <a:ext cx="8208912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 a disposição como os equipamentos são ligados entre si;</a:t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179512" y="2492896"/>
            <a:ext cx="4176464" cy="439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Topologia física</a:t>
            </a:r>
            <a:endParaRPr/>
          </a:p>
          <a:p>
            <a:pPr indent="-342900" lvl="1" marL="8001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Descreve o layout da rede;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Topologia lógica</a:t>
            </a:r>
            <a:endParaRPr/>
          </a:p>
          <a:p>
            <a:pPr indent="-342900" lvl="1" marL="8001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Descreve o fluxo dos dados.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type="title"/>
          </p:nvPr>
        </p:nvSpPr>
        <p:spPr>
          <a:xfrm>
            <a:off x="179512" y="44624"/>
            <a:ext cx="8305800" cy="669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Segmento TCP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34" name="Google Shape;434;p52"/>
          <p:cNvSpPr txBox="1"/>
          <p:nvPr>
            <p:ph idx="1" type="body"/>
          </p:nvPr>
        </p:nvSpPr>
        <p:spPr>
          <a:xfrm>
            <a:off x="214282" y="714356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Flags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URG, ACK, PSH, SYN, FIN;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Dados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Payload (carga útil).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TCP insere alto overhead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2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52"/>
          <p:cNvPicPr preferRelativeResize="0"/>
          <p:nvPr/>
        </p:nvPicPr>
        <p:blipFill rotWithShape="1">
          <a:blip r:embed="rId3">
            <a:alphaModFix/>
          </a:blip>
          <a:srcRect b="23629" l="33309" r="34150" t="34248"/>
          <a:stretch/>
        </p:blipFill>
        <p:spPr>
          <a:xfrm>
            <a:off x="2428860" y="2928934"/>
            <a:ext cx="4071966" cy="3000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 txBox="1"/>
          <p:nvPr>
            <p:ph type="title"/>
          </p:nvPr>
        </p:nvSpPr>
        <p:spPr>
          <a:xfrm>
            <a:off x="179512" y="44624"/>
            <a:ext cx="8305800" cy="109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Protocolos de transporte TCP/IP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43" name="Google Shape;443;p53"/>
          <p:cNvSpPr txBox="1"/>
          <p:nvPr>
            <p:ph idx="1" type="body"/>
          </p:nvPr>
        </p:nvSpPr>
        <p:spPr>
          <a:xfrm>
            <a:off x="214282" y="1285860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UDP (</a:t>
            </a:r>
            <a:r>
              <a:rPr b="1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Datagram Protocol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Protocolo de transporte que opera no modo sem conexão;</a:t>
            </a:r>
            <a:endParaRPr/>
          </a:p>
          <a:p>
            <a:pPr indent="-228600" lvl="2" marL="114300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Não garante a entrega.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Não realiza controle de fluxo;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Simples e ágil;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Útil para aplicações em tempo real.</a:t>
            </a:r>
            <a:endParaRPr/>
          </a:p>
        </p:txBody>
      </p:sp>
      <p:sp>
        <p:nvSpPr>
          <p:cNvPr id="444" name="Google Shape;444;p53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4"/>
          <p:cNvSpPr txBox="1"/>
          <p:nvPr>
            <p:ph type="title"/>
          </p:nvPr>
        </p:nvSpPr>
        <p:spPr>
          <a:xfrm>
            <a:off x="179512" y="44624"/>
            <a:ext cx="8305800" cy="109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Datagrama UDP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51" name="Google Shape;451;p54"/>
          <p:cNvSpPr txBox="1"/>
          <p:nvPr>
            <p:ph idx="1" type="body"/>
          </p:nvPr>
        </p:nvSpPr>
        <p:spPr>
          <a:xfrm>
            <a:off x="214282" y="1071546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Portas de origem e destino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Tamanho do pacote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Checksum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Utilizado para integridade dos dados.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Dados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UDP insere baixo overhead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4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54"/>
          <p:cNvPicPr preferRelativeResize="0"/>
          <p:nvPr/>
        </p:nvPicPr>
        <p:blipFill rotWithShape="1">
          <a:blip r:embed="rId3">
            <a:alphaModFix/>
          </a:blip>
          <a:srcRect b="34588" l="36582" r="38194" t="38946"/>
          <a:stretch/>
        </p:blipFill>
        <p:spPr>
          <a:xfrm>
            <a:off x="2285984" y="3643314"/>
            <a:ext cx="4286280" cy="2643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5"/>
          <p:cNvSpPr txBox="1"/>
          <p:nvPr>
            <p:ph type="title"/>
          </p:nvPr>
        </p:nvSpPr>
        <p:spPr>
          <a:xfrm>
            <a:off x="179512" y="44624"/>
            <a:ext cx="8305800" cy="109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Protocolos de rede TCP/IP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60" name="Google Shape;460;p55"/>
          <p:cNvSpPr txBox="1"/>
          <p:nvPr>
            <p:ph idx="1" type="body"/>
          </p:nvPr>
        </p:nvSpPr>
        <p:spPr>
          <a:xfrm>
            <a:off x="214282" y="785794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IPv4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Endereçamento possui 32 bits;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 o mecanismo de mascaramento de rede;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Diferencia rede e host;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Existem 3 classes principais.</a:t>
            </a:r>
            <a:endParaRPr/>
          </a:p>
          <a:p>
            <a: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IPv4 chegou a sua exaustão no ano de 2011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Alternativas: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NAT (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 Address Translate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e CIDR (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Classless Inter-Domain Routing).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5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55"/>
          <p:cNvPicPr preferRelativeResize="0"/>
          <p:nvPr/>
        </p:nvPicPr>
        <p:blipFill rotWithShape="1">
          <a:blip r:embed="rId3">
            <a:alphaModFix/>
          </a:blip>
          <a:srcRect b="31361" l="21410" r="54789" t="48965"/>
          <a:stretch/>
        </p:blipFill>
        <p:spPr>
          <a:xfrm>
            <a:off x="2406248" y="2815352"/>
            <a:ext cx="3807649" cy="1901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6"/>
          <p:cNvSpPr txBox="1"/>
          <p:nvPr>
            <p:ph type="title"/>
          </p:nvPr>
        </p:nvSpPr>
        <p:spPr>
          <a:xfrm>
            <a:off x="179512" y="44624"/>
            <a:ext cx="8305800" cy="109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Protocolos de rede TCP/IP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69" name="Google Shape;469;p56"/>
          <p:cNvSpPr txBox="1"/>
          <p:nvPr>
            <p:ph idx="1" type="body"/>
          </p:nvPr>
        </p:nvSpPr>
        <p:spPr>
          <a:xfrm>
            <a:off x="214282" y="764704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IPv6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Endereçamento de 128 bits;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IPsec nativo;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Mecanismo de auto-configuração;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Troca automática do endereço IP quando o usuário troca de rede (mobilidade);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Aprimoramento do cabeçalho.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0" name="Google Shape;470;p56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56"/>
          <p:cNvPicPr preferRelativeResize="0"/>
          <p:nvPr/>
        </p:nvPicPr>
        <p:blipFill rotWithShape="1">
          <a:blip r:embed="rId3">
            <a:alphaModFix/>
          </a:blip>
          <a:srcRect b="20507" l="7915" r="41459" t="29455"/>
          <a:stretch/>
        </p:blipFill>
        <p:spPr>
          <a:xfrm>
            <a:off x="2149891" y="3457712"/>
            <a:ext cx="4452522" cy="2488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7"/>
          <p:cNvSpPr txBox="1"/>
          <p:nvPr>
            <p:ph type="title"/>
          </p:nvPr>
        </p:nvSpPr>
        <p:spPr>
          <a:xfrm>
            <a:off x="179512" y="44624"/>
            <a:ext cx="8305800" cy="109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Protocolos de rede TCP/IP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78" name="Google Shape;478;p57"/>
          <p:cNvSpPr txBox="1"/>
          <p:nvPr>
            <p:ph idx="1" type="body"/>
          </p:nvPr>
        </p:nvSpPr>
        <p:spPr>
          <a:xfrm>
            <a:off x="214282" y="928670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ICMP (</a:t>
            </a:r>
            <a:r>
              <a:rPr b="1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Internet Control Message Protocol)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Protocolo fornecedor de relatórios de erro;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 pacote ICMP é enviado sempre que um pacote IP não chegar ao destino;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 de uso de ICMP: ping.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479" name="Google Shape;479;p57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57"/>
          <p:cNvPicPr preferRelativeResize="0"/>
          <p:nvPr/>
        </p:nvPicPr>
        <p:blipFill rotWithShape="1">
          <a:blip r:embed="rId3">
            <a:alphaModFix/>
          </a:blip>
          <a:srcRect b="36479" l="20291" r="53685" t="48275"/>
          <a:stretch/>
        </p:blipFill>
        <p:spPr>
          <a:xfrm>
            <a:off x="1751336" y="3746984"/>
            <a:ext cx="5043487" cy="181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/>
          <p:nvPr>
            <p:ph type="title"/>
          </p:nvPr>
        </p:nvSpPr>
        <p:spPr>
          <a:xfrm>
            <a:off x="179512" y="44624"/>
            <a:ext cx="8305800" cy="109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Protocolos de enlace TCP/IP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87" name="Google Shape;487;p58"/>
          <p:cNvSpPr txBox="1"/>
          <p:nvPr>
            <p:ph idx="1" type="body"/>
          </p:nvPr>
        </p:nvSpPr>
        <p:spPr>
          <a:xfrm>
            <a:off x="214282" y="836712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ARP (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Address </a:t>
            </a:r>
            <a:r>
              <a:rPr b="1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Resolution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Protocol)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Protocolo utilizado para encontrar endereço MAC através do endereço IP.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camada de enlace é subdividida em duas camadas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LLC (</a:t>
            </a:r>
            <a:r>
              <a:rPr b="1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Logical Link Control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provê mecanismos de multiplexação e interface com a camada de rede;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 (</a:t>
            </a:r>
            <a:r>
              <a:rPr b="1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Medium Access Control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subcamada responsável por permitir que os dispositivos compartilhem a capacidade do canal.</a:t>
            </a:r>
            <a:endParaRPr/>
          </a:p>
          <a:p>
            <a: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/>
          </a:p>
        </p:txBody>
      </p:sp>
      <p:sp>
        <p:nvSpPr>
          <p:cNvPr id="488" name="Google Shape;488;p58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58"/>
          <p:cNvPicPr preferRelativeResize="0"/>
          <p:nvPr/>
        </p:nvPicPr>
        <p:blipFill rotWithShape="1">
          <a:blip r:embed="rId3">
            <a:alphaModFix/>
          </a:blip>
          <a:srcRect b="26404" l="16861" r="51198" t="52174"/>
          <a:stretch/>
        </p:blipFill>
        <p:spPr>
          <a:xfrm>
            <a:off x="1835417" y="3868012"/>
            <a:ext cx="5264861" cy="199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9"/>
          <p:cNvSpPr txBox="1"/>
          <p:nvPr>
            <p:ph type="title"/>
          </p:nvPr>
        </p:nvSpPr>
        <p:spPr>
          <a:xfrm>
            <a:off x="179512" y="44624"/>
            <a:ext cx="8305800" cy="109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Protocolos de enlace TCP/IP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96" name="Google Shape;496;p59"/>
          <p:cNvSpPr txBox="1"/>
          <p:nvPr>
            <p:ph idx="1" type="body"/>
          </p:nvPr>
        </p:nvSpPr>
        <p:spPr>
          <a:xfrm>
            <a:off x="214282" y="857232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CSMA/CD (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Carrier-sense Multiple Access with Collision Detection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Protocolo criado para redes em barramento;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estação deve ouvir o canal antes de transmitir;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caso de detectar uma colisão, a estação pára de transmitir;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CSMA/CD é utilizado na rede Ethernet (IEEE 802.3).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7" name="Google Shape;497;p59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794" y="3469523"/>
            <a:ext cx="4528590" cy="1959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/>
          <p:nvPr>
            <p:ph type="title"/>
          </p:nvPr>
        </p:nvSpPr>
        <p:spPr>
          <a:xfrm>
            <a:off x="179512" y="44624"/>
            <a:ext cx="8305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Algoritmo CSMA/CD</a:t>
            </a:r>
            <a:endParaRPr b="0" i="0" sz="36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04" name="Google Shape;504;p60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0"/>
          <p:cNvSpPr txBox="1"/>
          <p:nvPr>
            <p:ph idx="1" type="body"/>
          </p:nvPr>
        </p:nvSpPr>
        <p:spPr>
          <a:xfrm>
            <a:off x="179512" y="1052736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1736" y="1071546"/>
            <a:ext cx="3400425" cy="52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1"/>
          <p:cNvSpPr txBox="1"/>
          <p:nvPr>
            <p:ph type="title"/>
          </p:nvPr>
        </p:nvSpPr>
        <p:spPr>
          <a:xfrm>
            <a:off x="179512" y="44624"/>
            <a:ext cx="8305800" cy="812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Protocolos de enlace TCP/IP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13" name="Google Shape;513;p61"/>
          <p:cNvSpPr txBox="1"/>
          <p:nvPr>
            <p:ph idx="1" type="body"/>
          </p:nvPr>
        </p:nvSpPr>
        <p:spPr>
          <a:xfrm>
            <a:off x="214282" y="857232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CSMA/CA (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Carrier-sense Multiple Access with Collision Avoidance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Variante do protocolo CSMA/CD;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Nas redes sem fio, não se pode transmitir e ouvir ao mesmo tempo em uma única freqüência;</a:t>
            </a:r>
            <a:endParaRPr/>
          </a:p>
          <a:p>
            <a:pPr indent="-228600" lvl="2" marL="1143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Não se pode garantir, também, que todas as estações estejam aptas a se ouvirem entre si;</a:t>
            </a:r>
            <a:endParaRPr/>
          </a:p>
          <a:p>
            <a:pPr indent="-228600" lvl="2" marL="1143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Alternativa: </a:t>
            </a:r>
            <a:r>
              <a:rPr b="0" i="0" lang="en-US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Utilizar pacotes RTS e CTS;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CSMA/CA é utilizado na rede Wi-Fi (IEEE 802.11).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p61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4612" y="3929066"/>
            <a:ext cx="3133721" cy="2537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Topologia da rede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6156176" y="1600200"/>
            <a:ext cx="2530624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9146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 rotWithShape="1">
          <a:blip r:embed="rId3">
            <a:alphaModFix/>
          </a:blip>
          <a:srcRect b="54855" l="43283" r="-3784" t="0"/>
          <a:stretch/>
        </p:blipFill>
        <p:spPr>
          <a:xfrm>
            <a:off x="6084168" y="1484784"/>
            <a:ext cx="2106613" cy="156622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395536" y="1052736"/>
            <a:ext cx="5184576" cy="2592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Barramento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Vantagens</a:t>
            </a:r>
            <a:endParaRPr/>
          </a:p>
          <a:p>
            <a:pPr indent="-342900" lvl="1" marL="8001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Facilidade de instalação;</a:t>
            </a:r>
            <a:endParaRPr/>
          </a:p>
          <a:p>
            <a:pPr indent="-342900" lvl="1" marL="8001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Simples e relativamente confiável;</a:t>
            </a:r>
            <a:endParaRPr/>
          </a:p>
          <a:p>
            <a:pPr indent="-342900" lvl="1" marL="8001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Minimiza a quantidade de cabos;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Desvantagens</a:t>
            </a:r>
            <a:endParaRPr/>
          </a:p>
          <a:p>
            <a:pPr indent="-342900" lvl="1" marL="8001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cabo principal não pode falhar;</a:t>
            </a:r>
            <a:endParaRPr/>
          </a:p>
          <a:p>
            <a:pPr indent="-342900" lvl="1" marL="8001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Tráfego pesado pode deixar a rede lenta;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395536" y="3789040"/>
            <a:ext cx="5184576" cy="2592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Anel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Vantagens</a:t>
            </a:r>
            <a:endParaRPr/>
          </a:p>
          <a:p>
            <a:pPr indent="-342900" lvl="1" marL="8001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Dispositivos acessam a rede igualmente;</a:t>
            </a:r>
            <a:endParaRPr/>
          </a:p>
          <a:p>
            <a:pPr indent="-342900" lvl="1" marL="8001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Repetição do sinal;</a:t>
            </a:r>
            <a:endParaRPr/>
          </a:p>
          <a:p>
            <a:pPr indent="-342900" lvl="1" marL="8001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Minimiza a quantidade de cabo;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Desvantagens</a:t>
            </a:r>
            <a:endParaRPr/>
          </a:p>
          <a:p>
            <a:pPr indent="-342900" lvl="1" marL="800100" marR="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Problemas são difíceis de isolar.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7697" l="-5374" r="61302" t="43197"/>
          <a:stretch/>
        </p:blipFill>
        <p:spPr>
          <a:xfrm>
            <a:off x="6372200" y="4509120"/>
            <a:ext cx="2016224" cy="1766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/>
          <p:nvPr>
            <p:ph type="title"/>
          </p:nvPr>
        </p:nvSpPr>
        <p:spPr>
          <a:xfrm>
            <a:off x="179512" y="44624"/>
            <a:ext cx="8305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Algoritmo CSMA/CA</a:t>
            </a:r>
            <a:endParaRPr b="0" i="0" sz="36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21" name="Google Shape;521;p62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6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3108" y="1285860"/>
            <a:ext cx="4357718" cy="4863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Referências</a:t>
            </a:r>
            <a:endParaRPr/>
          </a:p>
        </p:txBody>
      </p:sp>
      <p:sp>
        <p:nvSpPr>
          <p:cNvPr id="529" name="Google Shape;529;p63"/>
          <p:cNvSpPr txBox="1"/>
          <p:nvPr/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http://www.niuniv.com/NIUWeb/qbank/EVEN%20SEM/BTech%20IT/IT%2063.pdf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http://www.jose-crispim.pt/artigos/redes/redes_art/03_teoria.html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http://www.slideshare.net/difatta/se2-ja11-javanetworking42-audio</a:t>
            </a:r>
            <a:endParaRPr/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http://telescript.denayer.wenk.be/~hcr/cn/idoceo/sockets.html</a:t>
            </a:r>
            <a:endParaRPr/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http://slideplayer.com.br/slide/345648/</a:t>
            </a:r>
            <a:endParaRPr/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http://what-when-how.com/fiber-optics/wavelength-domain-multiplexed-wdm-fiber-optic-communication-networks-part-/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http://essayweb.net/miscellany/datatransmission.shtm</a:t>
            </a:r>
            <a:endParaRPr/>
          </a:p>
          <a:p>
            <a:pPr indent="0" lvl="0" marL="0" marR="0" rtl="0" algn="l">
              <a:spcBef>
                <a:spcPts val="200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http://www.internethalloffame.org/tcpip-protocol-develpment-begins</a:t>
            </a:r>
            <a:endParaRPr b="0" i="0" sz="18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1"/>
            </a:endParaRPr>
          </a:p>
        </p:txBody>
      </p:sp>
      <p:sp>
        <p:nvSpPr>
          <p:cNvPr id="530" name="Google Shape;530;p63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4"/>
          <p:cNvSpPr txBox="1"/>
          <p:nvPr>
            <p:ph type="title"/>
          </p:nvPr>
        </p:nvSpPr>
        <p:spPr>
          <a:xfrm>
            <a:off x="457200" y="274637"/>
            <a:ext cx="8228012" cy="1141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Referências</a:t>
            </a:r>
            <a:endParaRPr/>
          </a:p>
        </p:txBody>
      </p:sp>
      <p:sp>
        <p:nvSpPr>
          <p:cNvPr id="536" name="Google Shape;536;p64"/>
          <p:cNvSpPr txBox="1"/>
          <p:nvPr>
            <p:ph idx="1" type="body"/>
          </p:nvPr>
        </p:nvSpPr>
        <p:spPr>
          <a:xfrm>
            <a:off x="457200" y="1600200"/>
            <a:ext cx="8228012" cy="4524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http://languagesclassroom.blogspot.com.br/2012/02/chapter-1-introduction-to-broadband.html</a:t>
            </a:r>
            <a:endParaRPr/>
          </a:p>
          <a:p>
            <a:pPr indent="-342900" lvl="0" marL="342900" marR="0" rtl="0" algn="l">
              <a:spcBef>
                <a:spcPts val="200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http://www.teleco.com.br/tutoriais/tutorialvoipconv/pagina_3.asp</a:t>
            </a:r>
            <a:endParaRPr/>
          </a:p>
          <a:p>
            <a:pPr indent="-342900" lvl="0" marL="34290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Calibri"/>
              <a:buNone/>
            </a:pPr>
            <a:r>
              <a:t/>
            </a:r>
            <a:endParaRPr b="0" i="0" sz="18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5"/>
            </a:endParaRPr>
          </a:p>
          <a:p>
            <a:pPr indent="-342900" lvl="0" marL="34290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Calibri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http://penta2.ufrgs.br/rc952/trab2/atm31.html</a:t>
            </a:r>
            <a:endParaRPr/>
          </a:p>
          <a:p>
            <a:pPr indent="-342900" lvl="0" marL="342900" marR="0" rtl="0" algn="l">
              <a:lnSpc>
                <a:spcPct val="102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Calibri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http://www.teleco.com.br/tutoriais/tutorialwifimanaus1/pagina_2.asp</a:t>
            </a:r>
            <a:endParaRPr/>
          </a:p>
          <a:p>
            <a:pPr indent="-342900" lvl="0" marL="342900" marR="0" rtl="0" algn="l">
              <a:lnSpc>
                <a:spcPct val="102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Calibri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https://pt.wikipedia.org/wiki/Hypertext_Transfer_Protocol</a:t>
            </a:r>
            <a:endParaRPr/>
          </a:p>
          <a:p>
            <a:pPr indent="-342900" lvl="0" marL="342900" marR="0" rtl="0" algn="l">
              <a:lnSpc>
                <a:spcPct val="102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Calibri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https://pt.wikipedia.org/wiki/File_Transfer_Protocol</a:t>
            </a:r>
            <a:endParaRPr/>
          </a:p>
          <a:p>
            <a:pPr indent="-342900" lvl="0" marL="342900" marR="0" rtl="0" algn="l">
              <a:lnSpc>
                <a:spcPct val="102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Calibri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https://pt.wikipedia.org/wiki/Simple_Mail_Transfer_Protocol</a:t>
            </a:r>
            <a:endParaRPr/>
          </a:p>
          <a:p>
            <a:pPr indent="-342900" lvl="0" marL="342900" marR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https://pt.wikipedia.org/wiki/Domain_Name_System</a:t>
            </a:r>
            <a:endParaRPr/>
          </a:p>
          <a:p>
            <a:pPr indent="-342900" lvl="0" marL="342900" marR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https://pt.wikipedia.org/wiki/Dynamic_Host_Configuration_Protocol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</a:pPr>
            <a:r>
              <a:t/>
            </a:r>
            <a:endParaRPr b="0" i="0" sz="18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3"/>
            </a:endParaRPr>
          </a:p>
          <a:p>
            <a:pPr indent="-342900" lvl="0" marL="342900" marR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</a:pPr>
            <a:r>
              <a:t/>
            </a:r>
            <a:endParaRPr b="0" i="0" sz="18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4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5"/>
            </a:endParaRPr>
          </a:p>
        </p:txBody>
      </p:sp>
      <p:sp>
        <p:nvSpPr>
          <p:cNvPr id="537" name="Google Shape;537;p64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5"/>
          <p:cNvSpPr txBox="1"/>
          <p:nvPr>
            <p:ph type="title"/>
          </p:nvPr>
        </p:nvSpPr>
        <p:spPr>
          <a:xfrm>
            <a:off x="457200" y="274637"/>
            <a:ext cx="8228012" cy="1141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Referências</a:t>
            </a:r>
            <a:endParaRPr/>
          </a:p>
        </p:txBody>
      </p:sp>
      <p:sp>
        <p:nvSpPr>
          <p:cNvPr id="543" name="Google Shape;543;p65"/>
          <p:cNvSpPr txBox="1"/>
          <p:nvPr>
            <p:ph idx="1" type="body"/>
          </p:nvPr>
        </p:nvSpPr>
        <p:spPr>
          <a:xfrm>
            <a:off x="468312" y="1628775"/>
            <a:ext cx="8228012" cy="4524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https://tools.ietf.org/html/rfc3550</a:t>
            </a:r>
            <a:endParaRPr/>
          </a:p>
          <a:p>
            <a:pPr indent="-342900" lvl="0" marL="342900" marR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https://en.wikipedia.org/wiki/Real-time_Transport_Protocol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https://en.wikipedia.org/wiki/RTP_Control_Protocol</a:t>
            </a:r>
            <a:endParaRPr b="0" i="0" sz="18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6"/>
            </a:endParaRPr>
          </a:p>
          <a:p>
            <a:pPr indent="-342900" lvl="0" marL="342900" marR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http://www.speedguide.net/port.php?port=5004</a:t>
            </a:r>
            <a:endParaRPr/>
          </a:p>
          <a:p>
            <a:pPr indent="-342900" lvl="0" marL="342900" marR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https://pt.wikipedia.org/wiki/Transmission_Control_Protocol</a:t>
            </a:r>
            <a:endParaRPr/>
          </a:p>
          <a:p>
            <a:pPr indent="-342900" lvl="0" marL="342900" marR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http://www.cin.ufpe.br/~prsg/TCP.pdf</a:t>
            </a:r>
            <a:endParaRPr/>
          </a:p>
          <a:p>
            <a:pPr indent="-342900" lvl="0" marL="342900" marR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http://www.seucurso.com.br/index.php?option=com_content&amp;view=article&amp;id=248:o-protocolo-udp&amp;catid=906:diversos&amp;Itemid=70</a:t>
            </a:r>
            <a:endParaRPr/>
          </a:p>
          <a:p>
            <a:pPr indent="-342900" lvl="0" marL="342900" marR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http://www.teleco.com.br/tutoriais/tutorialpushtotalk2/pagina_2.asp</a:t>
            </a:r>
            <a:endParaRPr/>
          </a:p>
          <a:p>
            <a:pPr indent="-342900" lvl="0" marL="342900" marR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https://pt.wikipedia.org/wiki/Internet_Control_Message_Protocol</a:t>
            </a:r>
            <a:endParaRPr/>
          </a:p>
          <a:p>
            <a:pPr indent="-342900" lvl="0" marL="342900" marR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3"/>
            </a:endParaRPr>
          </a:p>
          <a:p>
            <a:pPr indent="-342900" lvl="0" marL="342900" marR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4"/>
            </a:endParaRPr>
          </a:p>
          <a:p>
            <a:pPr indent="-342900" lvl="0" marL="342900" marR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</a:pPr>
            <a:r>
              <a:t/>
            </a:r>
            <a:endParaRPr b="0" i="0" sz="18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5"/>
            </a:endParaRPr>
          </a:p>
          <a:p>
            <a:pPr indent="-342900" lvl="0" marL="34290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65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6"/>
          <p:cNvSpPr txBox="1"/>
          <p:nvPr>
            <p:ph type="title"/>
          </p:nvPr>
        </p:nvSpPr>
        <p:spPr>
          <a:xfrm>
            <a:off x="457200" y="274637"/>
            <a:ext cx="8228100" cy="114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Referências</a:t>
            </a:r>
            <a:endParaRPr b="0" i="0" sz="36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51" name="Google Shape;551;p66"/>
          <p:cNvSpPr txBox="1"/>
          <p:nvPr>
            <p:ph idx="1" type="body"/>
          </p:nvPr>
        </p:nvSpPr>
        <p:spPr>
          <a:xfrm>
            <a:off x="457200" y="1600200"/>
            <a:ext cx="82281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http://www.teleco.com.br/ieee802.asp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http://www.teleco.com.br/tutoriais/tutorialredeswlanI/pagina_5.asp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6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http://www.teleco.com.br/tutoriais/tutorialredeswlanI/pagina_5.asp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8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https://en.wikipedia.org/wiki/IPv4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0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http://www.ppgia.pucpr.br/~jamhour/Pessoal/Mestrado/TARC/IPv6Trans.pdf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TENENBAUM, Andrew S.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Networks.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4.ed. Amsterdam: Campus, 2010.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2"/>
            </a:endParaRPr>
          </a:p>
        </p:txBody>
      </p:sp>
      <p:sp>
        <p:nvSpPr>
          <p:cNvPr id="552" name="Google Shape;552;p66"/>
          <p:cNvSpPr txBox="1"/>
          <p:nvPr>
            <p:ph idx="12" type="sldNum"/>
          </p:nvPr>
        </p:nvSpPr>
        <p:spPr>
          <a:xfrm>
            <a:off x="6553200" y="6356350"/>
            <a:ext cx="21320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"/>
              <a:buFont typeface="Calibri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7"/>
          <p:cNvSpPr txBox="1"/>
          <p:nvPr>
            <p:ph type="title"/>
          </p:nvPr>
        </p:nvSpPr>
        <p:spPr>
          <a:xfrm>
            <a:off x="179512" y="44624"/>
            <a:ext cx="8305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Sobre o GppCom</a:t>
            </a:r>
            <a:endParaRPr b="0" i="0" sz="36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59" name="Google Shape;559;p67"/>
          <p:cNvSpPr txBox="1"/>
          <p:nvPr>
            <p:ph idx="1" type="body"/>
          </p:nvPr>
        </p:nvSpPr>
        <p:spPr>
          <a:xfrm>
            <a:off x="179512" y="1052736"/>
            <a:ext cx="8583488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meta do GppCom é criar na UFRN um ambiente de P&amp;D&amp;I através de prototipagem rápida baseada em simulação via software e hardware nas áreas de sistemas de comunicação e processamento digital de sinais e imagens. O Grupo é formado pelos professores: Vicente Angelo de Sousa Junior (coordenador), Luiz Gonzaga de Queiroz Silveira Junior (vice-coordenador), Luiz Felipe de Queiroz Silveira, Marcio Eduardo da Costa Rodrigues, Adaildo Gomes D'Assunção (pesquisador associado), Cláudio Rodrigues Muniz da Silva (pesquisador associado), Cristhianne de Fátima Linhares de Vasconcelos (pesquisador associado). O GppCom está de portas abertas para novas parcerias, </a:t>
            </a:r>
            <a:r>
              <a:rPr b="1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conheça o portifolio do grupo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Contato: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vicente.gppcom@gmail.com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7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Topologia da rede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6156176" y="1600200"/>
            <a:ext cx="2530624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9146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395536" y="1052736"/>
            <a:ext cx="5184576" cy="2304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Estrela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Vantagens</a:t>
            </a:r>
            <a:endParaRPr/>
          </a:p>
          <a:p>
            <a:pPr indent="-342900" lvl="1" marL="8001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Fácil adição de dispositivos;</a:t>
            </a:r>
            <a:endParaRPr/>
          </a:p>
          <a:p>
            <a:pPr indent="-342900" lvl="1" marL="8001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Gerenciamento centralizado;</a:t>
            </a:r>
            <a:endParaRPr/>
          </a:p>
          <a:p>
            <a:pPr indent="-342900" lvl="1" marL="8001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Falha de um dispositivo não afeta a rede;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Desvantagens</a:t>
            </a:r>
            <a:endParaRPr/>
          </a:p>
          <a:p>
            <a:pPr indent="-342900" lvl="1" marL="800100" marR="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dispositivo central não pode falhar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395536" y="3789040"/>
            <a:ext cx="5184576" cy="2592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Peer-to-peer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Vantagens</a:t>
            </a:r>
            <a:endParaRPr/>
          </a:p>
          <a:p>
            <a:pPr indent="-342900" lvl="1" marL="8001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Simples;</a:t>
            </a:r>
            <a:endParaRPr/>
          </a:p>
          <a:p>
            <a:pPr indent="-342900" lvl="1" marL="8001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precisa de switchs ou roteadores;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Desvantagens</a:t>
            </a:r>
            <a:endParaRPr/>
          </a:p>
          <a:p>
            <a:pPr indent="-342900" lvl="1" marL="800100" marR="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Escalabilidade.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60538" r="0" t="45759"/>
          <a:stretch/>
        </p:blipFill>
        <p:spPr>
          <a:xfrm>
            <a:off x="6300192" y="1124744"/>
            <a:ext cx="1846015" cy="2066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4">
            <a:alphaModFix/>
          </a:blip>
          <a:srcRect b="50265" l="28492" r="54452" t="25586"/>
          <a:stretch/>
        </p:blipFill>
        <p:spPr>
          <a:xfrm>
            <a:off x="6300192" y="4221088"/>
            <a:ext cx="1944216" cy="1766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Escala</a:t>
            </a:r>
            <a:endParaRPr b="1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22477" l="17463" r="50000" t="46467"/>
          <a:stretch/>
        </p:blipFill>
        <p:spPr>
          <a:xfrm>
            <a:off x="2123728" y="3284700"/>
            <a:ext cx="4320480" cy="3024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395536" y="1196752"/>
            <a:ext cx="8352928" cy="439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PAN: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Personal Area Network;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Area Network;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MAN: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Metropolitan Area Network;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WAN: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Wide Area Network.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457200" y="274637"/>
            <a:ext cx="8229600" cy="796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Modelos de rede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b="23632" l="34559" r="46139" t="40234"/>
          <a:stretch/>
        </p:blipFill>
        <p:spPr>
          <a:xfrm>
            <a:off x="5857884" y="1000108"/>
            <a:ext cx="2365178" cy="235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4">
            <a:alphaModFix/>
          </a:blip>
          <a:srcRect b="25040" l="12684" r="67462" t="41016"/>
          <a:stretch/>
        </p:blipFill>
        <p:spPr>
          <a:xfrm>
            <a:off x="5929322" y="3500438"/>
            <a:ext cx="2299531" cy="221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500034" y="1071546"/>
            <a:ext cx="4968552" cy="2069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Cliente/servidor</a:t>
            </a:r>
            <a:endParaRPr/>
          </a:p>
          <a:p>
            <a:pPr indent="-342900" lvl="1" marL="8001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Cliente solicita, e o servidor provê o serviço;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a Ponto</a:t>
            </a:r>
            <a:endParaRPr/>
          </a:p>
          <a:p>
            <a:pPr indent="-342900" lvl="1" marL="8001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Compartilhamento de aplicações sem elemento central.</a:t>
            </a:r>
            <a:endParaRPr/>
          </a:p>
          <a:p>
            <a:pPr indent="-190500" lvl="1" marL="8001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Estrutura da rede</a:t>
            </a:r>
            <a:endParaRPr b="0" i="0" sz="36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8" y="3643314"/>
            <a:ext cx="2500330" cy="271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6446" y="928670"/>
            <a:ext cx="2500330" cy="271464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7669088" y="6453336"/>
            <a:ext cx="1295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500034" y="1071546"/>
            <a:ext cx="4968552" cy="1925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Borda da rede</a:t>
            </a:r>
            <a:endParaRPr/>
          </a:p>
          <a:p>
            <a:pPr indent="-342900" lvl="1" marL="8001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Host: dispositivo final que executa aplicações e possui um endereço IP.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Núcleo da Rede</a:t>
            </a:r>
            <a:endParaRPr/>
          </a:p>
          <a:p>
            <a:pPr indent="-342900" lvl="1" marL="8001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Roteador: dispositivo encaminhador de pacotes entre redes.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chnology at work design template">
  <a:themeElements>
    <a:clrScheme name="Escala de Cinza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Override1.xml><?xml version="1.0" encoding="utf-8"?>
<a:themeOverride xmlns:a="http://schemas.openxmlformats.org/drawingml/2006/main" xmlns:r="http://schemas.openxmlformats.org/officeDocument/2006/relationships">
  <a:clrScheme name="Escala de Cinza">
    <a:dk1>
      <a:srgbClr val="000000"/>
    </a:dk1>
    <a:lt1>
      <a:srgbClr val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 xmlns:r="http://schemas.openxmlformats.org/officeDocument/2006/relationships">
  <a:clrScheme name="Escala de Cinza">
    <a:dk1>
      <a:srgbClr val="000000"/>
    </a:dk1>
    <a:lt1>
      <a:srgbClr val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3.xml><?xml version="1.0" encoding="utf-8"?>
<a:themeOverride xmlns:a="http://schemas.openxmlformats.org/drawingml/2006/main" xmlns:r="http://schemas.openxmlformats.org/officeDocument/2006/relationships">
  <a:clrScheme name="Escala de Cinza">
    <a:dk1>
      <a:srgbClr val="000000"/>
    </a:dk1>
    <a:lt1>
      <a:srgbClr val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4.xml><?xml version="1.0" encoding="utf-8"?>
<a:themeOverride xmlns:a="http://schemas.openxmlformats.org/drawingml/2006/main" xmlns:r="http://schemas.openxmlformats.org/officeDocument/2006/relationships">
  <a:clrScheme name="Escala de Cinza">
    <a:dk1>
      <a:srgbClr val="000000"/>
    </a:dk1>
    <a:lt1>
      <a:srgbClr val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5.xml><?xml version="1.0" encoding="utf-8"?>
<a:themeOverride xmlns:a="http://schemas.openxmlformats.org/drawingml/2006/main" xmlns:r="http://schemas.openxmlformats.org/officeDocument/2006/relationships">
  <a:clrScheme name="Escala de Cinza">
    <a:dk1>
      <a:srgbClr val="000000"/>
    </a:dk1>
    <a:lt1>
      <a:srgbClr val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6.xml><?xml version="1.0" encoding="utf-8"?>
<a:themeOverride xmlns:a="http://schemas.openxmlformats.org/drawingml/2006/main" xmlns:r="http://schemas.openxmlformats.org/officeDocument/2006/relationships">
  <a:clrScheme name="Escala de Cinza">
    <a:dk1>
      <a:srgbClr val="000000"/>
    </a:dk1>
    <a:lt1>
      <a:srgbClr val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7.xml><?xml version="1.0" encoding="utf-8"?>
<a:themeOverride xmlns:a="http://schemas.openxmlformats.org/drawingml/2006/main" xmlns:r="http://schemas.openxmlformats.org/officeDocument/2006/relationships">
  <a:clrScheme name="Escala de Cinza">
    <a:dk1>
      <a:srgbClr val="000000"/>
    </a:dk1>
    <a:lt1>
      <a:srgbClr val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8.xml><?xml version="1.0" encoding="utf-8"?>
<a:themeOverride xmlns:a="http://schemas.openxmlformats.org/drawingml/2006/main" xmlns:r="http://schemas.openxmlformats.org/officeDocument/2006/relationships">
  <a:clrScheme name="Escala de Cinza">
    <a:dk1>
      <a:srgbClr val="000000"/>
    </a:dk1>
    <a:lt1>
      <a:srgbClr val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